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handoutMasterIdLst>
    <p:handoutMasterId r:id="rId9"/>
  </p:handoutMasterIdLst>
  <p:sldIdLst>
    <p:sldId id="282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E628"/>
    <a:srgbClr val="E78E26"/>
    <a:srgbClr val="3D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437" y="701"/>
      </p:cViewPr>
      <p:guideLst>
        <p:guide orient="horz" pos="478"/>
        <p:guide pos="3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remyarmes:Library:Caches:TemporaryItems:Outlook%20Temp:Charts%20for%20GSI%20slide%20de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Travel </a:t>
            </a:r>
            <a:r>
              <a:rPr lang="en-US" dirty="0"/>
              <a:t>Spending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Washington $17.6 Billion</c:v>
                </c:pt>
              </c:strCache>
            </c:strRef>
          </c:tx>
          <c:spPr>
            <a:solidFill>
              <a:srgbClr val="3DB1D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Accommodation</c:v>
                </c:pt>
                <c:pt idx="1">
                  <c:v>Food/Food Service</c:v>
                </c:pt>
                <c:pt idx="2">
                  <c:v>Transportation</c:v>
                </c:pt>
                <c:pt idx="3">
                  <c:v>Arts, Ent. Rec</c:v>
                </c:pt>
                <c:pt idx="4">
                  <c:v>Retail</c:v>
                </c:pt>
                <c:pt idx="5">
                  <c:v>Air trans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33</c:v>
                </c:pt>
                <c:pt idx="2">
                  <c:v>17</c:v>
                </c:pt>
                <c:pt idx="3">
                  <c:v>11</c:v>
                </c:pt>
                <c:pt idx="4">
                  <c:v>12.2</c:v>
                </c:pt>
                <c:pt idx="5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Spokane $877 Million</c:v>
                </c:pt>
              </c:strCache>
            </c:strRef>
          </c:tx>
          <c:spPr>
            <a:solidFill>
              <a:srgbClr val="E78E2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Accommodation</c:v>
                </c:pt>
                <c:pt idx="1">
                  <c:v>Food/Food Service</c:v>
                </c:pt>
                <c:pt idx="2">
                  <c:v>Transportation</c:v>
                </c:pt>
                <c:pt idx="3">
                  <c:v>Arts, Ent. Rec</c:v>
                </c:pt>
                <c:pt idx="4">
                  <c:v>Retail</c:v>
                </c:pt>
                <c:pt idx="5">
                  <c:v>Air trans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30.5</c:v>
                </c:pt>
                <c:pt idx="2">
                  <c:v>12.2</c:v>
                </c:pt>
                <c:pt idx="3">
                  <c:v>11</c:v>
                </c:pt>
                <c:pt idx="4">
                  <c:v>12.5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10592"/>
        <c:axId val="117312128"/>
        <c:axId val="0"/>
      </c:bar3DChart>
      <c:catAx>
        <c:axId val="11731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312128"/>
        <c:crosses val="autoZero"/>
        <c:auto val="1"/>
        <c:lblAlgn val="ctr"/>
        <c:lblOffset val="100"/>
        <c:noMultiLvlLbl val="0"/>
      </c:catAx>
      <c:valAx>
        <c:axId val="117312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3105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Travel in Spokane County</a:t>
            </a:r>
            <a:endParaRPr lang="en-US" dirty="0"/>
          </a:p>
        </c:rich>
      </c:tx>
      <c:layout>
        <c:manualLayout>
          <c:xMode val="edge"/>
          <c:yMode val="edge"/>
          <c:x val="0.14436275508125901"/>
          <c:y val="1.28671539805730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rgbClr val="E78E2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Taxes (in millions of dollars)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</c:v>
                </c:pt>
              </c:strCache>
            </c:strRef>
          </c:tx>
          <c:spPr>
            <a:solidFill>
              <a:srgbClr val="3DB1D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Taxes (in millions of dollars)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60128"/>
        <c:axId val="69761664"/>
      </c:barChart>
      <c:catAx>
        <c:axId val="697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>
                <a:latin typeface="ITCOfficinaSans LT Book" pitchFamily="18" charset="0"/>
              </a:defRPr>
            </a:pPr>
            <a:endParaRPr lang="en-US"/>
          </a:p>
        </c:txPr>
        <c:crossAx val="69761664"/>
        <c:crosses val="autoZero"/>
        <c:auto val="1"/>
        <c:lblAlgn val="ctr"/>
        <c:lblOffset val="100"/>
        <c:noMultiLvlLbl val="0"/>
      </c:catAx>
      <c:valAx>
        <c:axId val="69761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69760128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89F27-5099-2840-8DF7-6E328C8319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D77B-CB02-4C46-820F-F7DFBFDEA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F68C-6F2B-F34F-B712-FAA050C5F9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AD22-8771-5243-8E75-ABBA9F97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7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2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1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4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7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9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0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9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30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7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3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7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7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3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1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7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8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9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5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6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D254A79-998B-F941-A599-BEC9AFD0DB92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1BA947A-3B37-B747-9F1F-FA28405C7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BAE81E-BBFD-4D53-A834-6524675916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891903-1AEE-4B11-A34E-3C8BCE97DB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75" y="483117"/>
            <a:ext cx="3483708" cy="3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105827"/>
            <a:ext cx="84927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Travel Dollars Support the Spokane Region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4" y="879257"/>
            <a:ext cx="7952875" cy="4811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88" y="5910561"/>
            <a:ext cx="647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USA Travel Association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14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32861"/>
              </p:ext>
            </p:extLst>
          </p:nvPr>
        </p:nvGraphicFramePr>
        <p:xfrm>
          <a:off x="189727" y="532345"/>
          <a:ext cx="8668021" cy="499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888" y="5910561"/>
            <a:ext cx="301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Dean </a:t>
            </a:r>
            <a:r>
              <a:rPr lang="en-US" i="1" dirty="0" err="1" smtClean="0"/>
              <a:t>Runyan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5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625706"/>
              </p:ext>
            </p:extLst>
          </p:nvPr>
        </p:nvGraphicFramePr>
        <p:xfrm>
          <a:off x="690359" y="1273233"/>
          <a:ext cx="4124568" cy="386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visitor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76" y="1243925"/>
            <a:ext cx="301184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888" y="5910561"/>
            <a:ext cx="302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Dean </a:t>
            </a:r>
            <a:r>
              <a:rPr lang="en-US" i="1" dirty="0" err="1" smtClean="0"/>
              <a:t>Runyan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3888" y="73269"/>
            <a:ext cx="74679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Travel in the Spokane Region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165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>Spokane Regional CVB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Armes</dc:creator>
  <cp:lastModifiedBy>Keith Backsen</cp:lastModifiedBy>
  <cp:revision>130</cp:revision>
  <cp:lastPrinted>2014-08-18T16:07:15Z</cp:lastPrinted>
  <dcterms:created xsi:type="dcterms:W3CDTF">2014-08-15T20:42:02Z</dcterms:created>
  <dcterms:modified xsi:type="dcterms:W3CDTF">2015-02-09T22:56:09Z</dcterms:modified>
</cp:coreProperties>
</file>